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29"/>
  </p:notesMasterIdLst>
  <p:handoutMasterIdLst>
    <p:handoutMasterId r:id="rId30"/>
  </p:handoutMasterIdLst>
  <p:sldIdLst>
    <p:sldId id="256" r:id="rId2"/>
    <p:sldId id="302" r:id="rId3"/>
    <p:sldId id="589" r:id="rId4"/>
    <p:sldId id="591" r:id="rId5"/>
    <p:sldId id="537" r:id="rId6"/>
    <p:sldId id="528" r:id="rId7"/>
    <p:sldId id="419" r:id="rId8"/>
    <p:sldId id="538" r:id="rId9"/>
    <p:sldId id="542" r:id="rId10"/>
    <p:sldId id="541" r:id="rId11"/>
    <p:sldId id="540" r:id="rId12"/>
    <p:sldId id="319" r:id="rId13"/>
    <p:sldId id="558" r:id="rId14"/>
    <p:sldId id="563" r:id="rId15"/>
    <p:sldId id="564" r:id="rId16"/>
    <p:sldId id="562" r:id="rId17"/>
    <p:sldId id="557" r:id="rId18"/>
    <p:sldId id="556" r:id="rId19"/>
    <p:sldId id="560" r:id="rId20"/>
    <p:sldId id="576" r:id="rId21"/>
    <p:sldId id="577" r:id="rId22"/>
    <p:sldId id="579" r:id="rId23"/>
    <p:sldId id="580" r:id="rId24"/>
    <p:sldId id="578" r:id="rId25"/>
    <p:sldId id="585" r:id="rId26"/>
    <p:sldId id="590" r:id="rId27"/>
    <p:sldId id="426" r:id="rId28"/>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FFFFFF"/>
    <a:srgbClr val="000000"/>
    <a:srgbClr val="B2E4D7"/>
    <a:srgbClr val="59879B"/>
    <a:srgbClr val="1F447D"/>
    <a:srgbClr val="6666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411" autoAdjust="0"/>
  </p:normalViewPr>
  <p:slideViewPr>
    <p:cSldViewPr snapToGrid="0" showGuides="1">
      <p:cViewPr varScale="1">
        <p:scale>
          <a:sx n="67" d="100"/>
          <a:sy n="67" d="100"/>
        </p:scale>
        <p:origin x="-782" y="-82"/>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1/23/2023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1/23/2023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1179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596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In this exercise we are going to take 3 seconds to try and identify which month has the highest number of sales for the year….</a:t>
            </a:r>
          </a:p>
          <a:p>
            <a:endParaRPr lang="en-GB" baseline="0" dirty="0"/>
          </a:p>
          <a:p>
            <a:r>
              <a:rPr lang="en-GB" baseline="0" dirty="0"/>
              <a:t>Are we ready?</a:t>
            </a:r>
          </a:p>
          <a:p>
            <a:endParaRPr lang="en-GB" b="1" baseline="0" dirty="0"/>
          </a:p>
          <a:p>
            <a:r>
              <a:rPr lang="en-GB" b="1" baseline="0" dirty="0"/>
              <a:t>Make it easier… Click</a:t>
            </a:r>
            <a:endParaRPr lang="en-US"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884042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Who can tell me which month had the highest number of sales?</a:t>
            </a:r>
          </a:p>
        </p:txBody>
      </p:sp>
    </p:spTree>
    <p:extLst>
      <p:ext uri="{BB962C8B-B14F-4D97-AF65-F5344CB8AC3E}">
        <p14:creationId xmlns:p14="http://schemas.microsoft.com/office/powerpoint/2010/main" val="202446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We are going to do this again but this time I want you to not just find one but the Top three performing months.</a:t>
            </a:r>
          </a:p>
          <a:p>
            <a:endParaRPr lang="en-GB" baseline="0" dirty="0"/>
          </a:p>
          <a:p>
            <a:r>
              <a:rPr lang="en-GB" baseline="0" dirty="0"/>
              <a:t>Are we ready?</a:t>
            </a:r>
          </a:p>
        </p:txBody>
      </p:sp>
    </p:spTree>
    <p:extLst>
      <p:ext uri="{BB962C8B-B14F-4D97-AF65-F5344CB8AC3E}">
        <p14:creationId xmlns:p14="http://schemas.microsoft.com/office/powerpoint/2010/main" val="3111896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b="1" dirty="0"/>
          </a:p>
        </p:txBody>
      </p:sp>
    </p:spTree>
    <p:extLst>
      <p:ext uri="{BB962C8B-B14F-4D97-AF65-F5344CB8AC3E}">
        <p14:creationId xmlns:p14="http://schemas.microsoft.com/office/powerpoint/2010/main" val="393875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How many of you were able to identify the top 3 performing months?</a:t>
            </a:r>
          </a:p>
        </p:txBody>
      </p:sp>
    </p:spTree>
    <p:extLst>
      <p:ext uri="{BB962C8B-B14F-4D97-AF65-F5344CB8AC3E}">
        <p14:creationId xmlns:p14="http://schemas.microsoft.com/office/powerpoint/2010/main" val="275487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b="0" baseline="0" dirty="0"/>
              <a:t>So by visualizing the data and incorporating a few key pre-attentive attributes (like shape and </a:t>
            </a:r>
            <a:r>
              <a:rPr lang="en-GB" b="0" baseline="0" dirty="0" err="1"/>
              <a:t>color</a:t>
            </a:r>
            <a:r>
              <a:rPr lang="en-GB" b="0" baseline="0" dirty="0"/>
              <a:t>) I was able to effectively draw your eyes to the key places on the page where I wanted you to look.</a:t>
            </a:r>
          </a:p>
          <a:p>
            <a:endParaRPr lang="en-GB" b="0" baseline="0" dirty="0"/>
          </a:p>
          <a:p>
            <a:r>
              <a:rPr lang="en-GB" b="0" baseline="0" dirty="0"/>
              <a:t>Not only were you able to quickly identify data points of importance, you were also able to draw many other conclusions like: sales are steadily climbing, last 1/2 of the year out performed the first half.</a:t>
            </a:r>
          </a:p>
          <a:p>
            <a:endParaRPr lang="en-GB" b="0" baseline="0" dirty="0"/>
          </a:p>
          <a:p>
            <a:r>
              <a:rPr lang="en-GB" b="0" baseline="0" dirty="0"/>
              <a:t>The reason why we visualize data is so we can communicate information faster and make is easier to understand.</a:t>
            </a:r>
          </a:p>
          <a:p>
            <a:endParaRPr lang="en-GB" b="0" baseline="0" dirty="0"/>
          </a:p>
        </p:txBody>
      </p:sp>
    </p:spTree>
    <p:extLst>
      <p:ext uri="{BB962C8B-B14F-4D97-AF65-F5344CB8AC3E}">
        <p14:creationId xmlns:p14="http://schemas.microsoft.com/office/powerpoint/2010/main" val="1608813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343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4000903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44113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70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58114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13606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2285704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latin typeface="BentonSans Book" charset="0"/>
              </a:rPr>
              <a:t>https://help.tableau.com/current/guides/get-started-tutorial/en-us/get-started-tutorial-home.htm</a:t>
            </a:r>
          </a:p>
          <a:p>
            <a:pPr>
              <a:spcBef>
                <a:spcPct val="0"/>
              </a:spcBef>
            </a:pPr>
            <a:r>
              <a:rPr lang="en-US" dirty="0" smtClean="0">
                <a:latin typeface="BentonSans Book" charset="0"/>
              </a:rPr>
              <a:t>Let’s dig in.</a:t>
            </a:r>
            <a:endParaRPr lang="en-US" dirty="0">
              <a:latin typeface="BentonSans Book" charset="0"/>
            </a:endParaRPr>
          </a:p>
        </p:txBody>
      </p:sp>
    </p:spTree>
    <p:extLst>
      <p:ext uri="{BB962C8B-B14F-4D97-AF65-F5344CB8AC3E}">
        <p14:creationId xmlns:p14="http://schemas.microsoft.com/office/powerpoint/2010/main" val="1181562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181562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43842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51492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800" kern="1200" baseline="0" dirty="0">
              <a:solidFill>
                <a:schemeClr val="tx1"/>
              </a:solidFill>
              <a:effectLst/>
              <a:latin typeface="Gill Sans M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6435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08264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Click to 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19"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4.gi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05986" y="3404032"/>
            <a:ext cx="13245156" cy="492443"/>
          </a:xfrm>
          <a:prstGeom prst="rect">
            <a:avLst/>
          </a:prstGeom>
        </p:spPr>
        <p:txBody>
          <a:bodyPr/>
          <a:lstStyle/>
          <a:p>
            <a:pPr algn="ctr" defTabSz="1306221" fontAlgn="auto">
              <a:spcAft>
                <a:spcPts val="0"/>
              </a:spcAft>
              <a:defRPr/>
            </a:pPr>
            <a:r>
              <a:rPr lang="en-US" sz="4000" dirty="0" smtClean="0">
                <a:solidFill>
                  <a:srgbClr val="002060"/>
                </a:solidFill>
                <a:latin typeface="+mj-lt"/>
              </a:rPr>
              <a:t>TABLEAU INTRODUCTION.</a:t>
            </a:r>
            <a:endParaRPr lang="en-US" sz="4000" dirty="0">
              <a:solidFill>
                <a:srgbClr val="002060"/>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53998"/>
          </a:xfrm>
          <a:prstGeom prst="rect">
            <a:avLst/>
          </a:prstGeom>
        </p:spPr>
        <p:txBody>
          <a:bodyPr/>
          <a:lstStyle/>
          <a:p>
            <a:pPr algn="ctr"/>
            <a:r>
              <a:rPr lang="en-US" dirty="0" smtClean="0">
                <a:solidFill>
                  <a:srgbClr val="002060"/>
                </a:solidFill>
              </a:rPr>
              <a:t>DISTRIBUTION.</a:t>
            </a:r>
            <a:endParaRPr lang="en-US" dirty="0">
              <a:solidFill>
                <a:srgbClr val="002060"/>
              </a:solidFill>
            </a:endParaRPr>
          </a:p>
        </p:txBody>
      </p:sp>
      <p:pic>
        <p:nvPicPr>
          <p:cNvPr id="2" name="Picture 1">
            <a:extLst>
              <a:ext uri="{FF2B5EF4-FFF2-40B4-BE49-F238E27FC236}">
                <a16:creationId xmlns="" xmlns:a16="http://schemas.microsoft.com/office/drawing/2014/main" id="{1F24BC37-136F-EB49-AA47-84139C136AB4}"/>
              </a:ext>
            </a:extLst>
          </p:cNvPr>
          <p:cNvPicPr>
            <a:picLocks noChangeAspect="1"/>
          </p:cNvPicPr>
          <p:nvPr/>
        </p:nvPicPr>
        <p:blipFill>
          <a:blip r:embed="rId3"/>
          <a:stretch>
            <a:fillRect/>
          </a:stretch>
        </p:blipFill>
        <p:spPr>
          <a:xfrm>
            <a:off x="384431" y="1314922"/>
            <a:ext cx="13920343" cy="5599755"/>
          </a:xfrm>
          <a:prstGeom prst="rect">
            <a:avLst/>
          </a:prstGeom>
        </p:spPr>
      </p:pic>
    </p:spTree>
    <p:extLst>
      <p:ext uri="{BB962C8B-B14F-4D97-AF65-F5344CB8AC3E}">
        <p14:creationId xmlns:p14="http://schemas.microsoft.com/office/powerpoint/2010/main" val="139569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63167"/>
          </a:xfrm>
          <a:prstGeom prst="rect">
            <a:avLst/>
          </a:prstGeom>
        </p:spPr>
        <p:txBody>
          <a:bodyPr/>
          <a:lstStyle/>
          <a:p>
            <a:pPr algn="ctr" defTabSz="1306221" fontAlgn="auto">
              <a:spcAft>
                <a:spcPts val="0"/>
              </a:spcAft>
              <a:defRPr/>
            </a:pPr>
            <a:r>
              <a:rPr lang="en-US" dirty="0" smtClean="0">
                <a:solidFill>
                  <a:srgbClr val="002060"/>
                </a:solidFill>
              </a:rPr>
              <a:t>RELATIONSHIP.</a:t>
            </a:r>
            <a:endParaRPr lang="en-US" dirty="0">
              <a:solidFill>
                <a:srgbClr val="002060"/>
              </a:solidFill>
            </a:endParaRPr>
          </a:p>
        </p:txBody>
      </p:sp>
      <p:pic>
        <p:nvPicPr>
          <p:cNvPr id="2" name="Picture 1">
            <a:extLst>
              <a:ext uri="{FF2B5EF4-FFF2-40B4-BE49-F238E27FC236}">
                <a16:creationId xmlns="" xmlns:a16="http://schemas.microsoft.com/office/drawing/2014/main" id="{81E70A08-4C1C-E84D-9FD9-B39D5BEA8E4D}"/>
              </a:ext>
            </a:extLst>
          </p:cNvPr>
          <p:cNvPicPr>
            <a:picLocks noChangeAspect="1"/>
          </p:cNvPicPr>
          <p:nvPr/>
        </p:nvPicPr>
        <p:blipFill>
          <a:blip r:embed="rId3"/>
          <a:stretch>
            <a:fillRect/>
          </a:stretch>
        </p:blipFill>
        <p:spPr>
          <a:xfrm>
            <a:off x="325625" y="1241378"/>
            <a:ext cx="13979150" cy="5561598"/>
          </a:xfrm>
          <a:prstGeom prst="rect">
            <a:avLst/>
          </a:prstGeom>
        </p:spPr>
      </p:pic>
    </p:spTree>
    <p:extLst>
      <p:ext uri="{BB962C8B-B14F-4D97-AF65-F5344CB8AC3E}">
        <p14:creationId xmlns:p14="http://schemas.microsoft.com/office/powerpoint/2010/main" val="124674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5418F45-5A09-4424-AFD9-26FEC99CE4EB}"/>
              </a:ext>
            </a:extLst>
          </p:cNvPr>
          <p:cNvPicPr>
            <a:picLocks noChangeAspect="1"/>
          </p:cNvPicPr>
          <p:nvPr/>
        </p:nvPicPr>
        <p:blipFill>
          <a:blip r:embed="rId3"/>
          <a:stretch>
            <a:fillRect/>
          </a:stretch>
        </p:blipFill>
        <p:spPr>
          <a:xfrm>
            <a:off x="1870636" y="2708455"/>
            <a:ext cx="10889128" cy="140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46BC267-57E6-4CE4-AFE0-04605C933879}"/>
              </a:ext>
            </a:extLst>
          </p:cNvPr>
          <p:cNvPicPr>
            <a:picLocks noChangeAspect="1"/>
          </p:cNvPicPr>
          <p:nvPr/>
        </p:nvPicPr>
        <p:blipFill rotWithShape="1">
          <a:blip r:embed="rId3"/>
          <a:srcRect l="-3836" r="-3836"/>
          <a:stretch/>
        </p:blipFill>
        <p:spPr>
          <a:xfrm>
            <a:off x="0" y="1741103"/>
            <a:ext cx="14630400" cy="4747393"/>
          </a:xfrm>
          <a:prstGeom prst="rect">
            <a:avLst/>
          </a:prstGeom>
        </p:spPr>
      </p:pic>
    </p:spTree>
    <p:extLst>
      <p:ext uri="{BB962C8B-B14F-4D97-AF65-F5344CB8AC3E}">
        <p14:creationId xmlns:p14="http://schemas.microsoft.com/office/powerpoint/2010/main" val="37989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32C2F0A-A955-4959-87FD-6B483767F209}"/>
              </a:ext>
            </a:extLst>
          </p:cNvPr>
          <p:cNvPicPr>
            <a:picLocks noChangeAspect="1"/>
          </p:cNvPicPr>
          <p:nvPr/>
        </p:nvPicPr>
        <p:blipFill>
          <a:blip r:embed="rId3"/>
          <a:stretch>
            <a:fillRect/>
          </a:stretch>
        </p:blipFill>
        <p:spPr>
          <a:xfrm>
            <a:off x="3444945" y="535173"/>
            <a:ext cx="7740509" cy="5891562"/>
          </a:xfrm>
          <a:prstGeom prst="rect">
            <a:avLst/>
          </a:prstGeom>
        </p:spPr>
      </p:pic>
    </p:spTree>
    <p:extLst>
      <p:ext uri="{BB962C8B-B14F-4D97-AF65-F5344CB8AC3E}">
        <p14:creationId xmlns:p14="http://schemas.microsoft.com/office/powerpoint/2010/main" val="4029068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FEA7377-E198-4564-88EA-4793E7F5D558}"/>
              </a:ext>
            </a:extLst>
          </p:cNvPr>
          <p:cNvPicPr>
            <a:picLocks noChangeAspect="1"/>
          </p:cNvPicPr>
          <p:nvPr/>
        </p:nvPicPr>
        <p:blipFill>
          <a:blip r:embed="rId3"/>
          <a:stretch>
            <a:fillRect/>
          </a:stretch>
        </p:blipFill>
        <p:spPr>
          <a:xfrm>
            <a:off x="496939" y="2789027"/>
            <a:ext cx="13636522" cy="1325773"/>
          </a:xfrm>
          <a:prstGeom prst="rect">
            <a:avLst/>
          </a:prstGeom>
        </p:spPr>
      </p:pic>
    </p:spTree>
    <p:extLst>
      <p:ext uri="{BB962C8B-B14F-4D97-AF65-F5344CB8AC3E}">
        <p14:creationId xmlns:p14="http://schemas.microsoft.com/office/powerpoint/2010/main" val="349847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FA5EE83-B3CD-4845-BE72-93725C8F7331}"/>
              </a:ext>
            </a:extLst>
          </p:cNvPr>
          <p:cNvPicPr>
            <a:picLocks noChangeAspect="1"/>
          </p:cNvPicPr>
          <p:nvPr/>
        </p:nvPicPr>
        <p:blipFill>
          <a:blip r:embed="rId3"/>
          <a:stretch>
            <a:fillRect/>
          </a:stretch>
        </p:blipFill>
        <p:spPr>
          <a:xfrm>
            <a:off x="1334176" y="280555"/>
            <a:ext cx="10906315" cy="6733309"/>
          </a:xfrm>
          <a:prstGeom prst="rect">
            <a:avLst/>
          </a:prstGeom>
        </p:spPr>
      </p:pic>
    </p:spTree>
    <p:extLst>
      <p:ext uri="{BB962C8B-B14F-4D97-AF65-F5344CB8AC3E}">
        <p14:creationId xmlns:p14="http://schemas.microsoft.com/office/powerpoint/2010/main" val="119111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erson&#10;&#10;Description automatically generated">
            <a:extLst>
              <a:ext uri="{FF2B5EF4-FFF2-40B4-BE49-F238E27FC236}">
                <a16:creationId xmlns="" xmlns:a16="http://schemas.microsoft.com/office/drawing/2014/main" id="{7D67D547-EA68-4C16-A870-D6A32E069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041" y="1238518"/>
            <a:ext cx="7884318" cy="5437460"/>
          </a:xfrm>
          <a:prstGeom prst="rect">
            <a:avLst/>
          </a:prstGeom>
        </p:spPr>
      </p:pic>
    </p:spTree>
    <p:extLst>
      <p:ext uri="{BB962C8B-B14F-4D97-AF65-F5344CB8AC3E}">
        <p14:creationId xmlns:p14="http://schemas.microsoft.com/office/powerpoint/2010/main" val="3851097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BC82F52-6CDD-4CF4-814E-E79E29A04615}"/>
              </a:ext>
            </a:extLst>
          </p:cNvPr>
          <p:cNvPicPr>
            <a:picLocks noChangeAspect="1"/>
          </p:cNvPicPr>
          <p:nvPr/>
        </p:nvPicPr>
        <p:blipFill>
          <a:blip r:embed="rId3"/>
          <a:stretch>
            <a:fillRect/>
          </a:stretch>
        </p:blipFill>
        <p:spPr>
          <a:xfrm>
            <a:off x="1711803" y="230685"/>
            <a:ext cx="11206793" cy="6685051"/>
          </a:xfrm>
          <a:prstGeom prst="rect">
            <a:avLst/>
          </a:prstGeom>
        </p:spPr>
      </p:pic>
    </p:spTree>
    <p:extLst>
      <p:ext uri="{BB962C8B-B14F-4D97-AF65-F5344CB8AC3E}">
        <p14:creationId xmlns:p14="http://schemas.microsoft.com/office/powerpoint/2010/main" val="351494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7FC2E42A-8BCD-48F6-8CF9-D26248962E7A}"/>
              </a:ext>
            </a:extLst>
          </p:cNvPr>
          <p:cNvSpPr>
            <a:spLocks noGrp="1"/>
          </p:cNvSpPr>
          <p:nvPr>
            <p:ph type="body" sz="quarter" idx="11"/>
          </p:nvPr>
        </p:nvSpPr>
        <p:spPr>
          <a:xfrm>
            <a:off x="1231900" y="2612508"/>
            <a:ext cx="11912233" cy="600742"/>
          </a:xfrm>
        </p:spPr>
        <p:txBody>
          <a:bodyPr/>
          <a:lstStyle/>
          <a:p>
            <a:pPr algn="ctr"/>
            <a:r>
              <a:rPr lang="en-US" sz="4800" b="1" dirty="0" smtClean="0">
                <a:solidFill>
                  <a:srgbClr val="002060"/>
                </a:solidFill>
              </a:rPr>
              <a:t>TITLE.</a:t>
            </a:r>
            <a:endParaRPr lang="en-US" sz="4800" b="1" dirty="0">
              <a:solidFill>
                <a:srgbClr val="002060"/>
              </a:solidFill>
            </a:endParaRPr>
          </a:p>
        </p:txBody>
      </p:sp>
    </p:spTree>
    <p:extLst>
      <p:ext uri="{BB962C8B-B14F-4D97-AF65-F5344CB8AC3E}">
        <p14:creationId xmlns:p14="http://schemas.microsoft.com/office/powerpoint/2010/main" val="3218553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2225979" y="1958398"/>
            <a:ext cx="10218129" cy="3693319"/>
          </a:xfrm>
        </p:spPr>
        <p:txBody>
          <a:bodyPr anchor="t"/>
          <a:lstStyle/>
          <a:p>
            <a:pPr marL="514350" indent="-514350" defTabSz="1306221" fontAlgn="auto">
              <a:spcAft>
                <a:spcPts val="0"/>
              </a:spcAft>
              <a:buBlip>
                <a:blip r:embed="rId3"/>
              </a:buBlip>
              <a:defRPr/>
            </a:pPr>
            <a:r>
              <a:rPr lang="en-US" sz="3200" dirty="0" smtClean="0">
                <a:solidFill>
                  <a:srgbClr val="002060"/>
                </a:solidFill>
              </a:rPr>
              <a:t>Introduction.</a:t>
            </a:r>
            <a:r>
              <a:rPr lang="en-US" sz="3200" dirty="0">
                <a:solidFill>
                  <a:srgbClr val="002060"/>
                </a:solidFill>
              </a:rPr>
              <a:t>	</a:t>
            </a:r>
          </a:p>
          <a:p>
            <a:pPr marL="514350" indent="-514350" defTabSz="1306221" fontAlgn="auto">
              <a:spcAft>
                <a:spcPts val="0"/>
              </a:spcAft>
              <a:buBlip>
                <a:blip r:embed="rId3"/>
              </a:buBlip>
              <a:defRPr/>
            </a:pPr>
            <a:r>
              <a:rPr lang="en-US" sz="3200" dirty="0">
                <a:solidFill>
                  <a:srgbClr val="002060"/>
                </a:solidFill>
              </a:rPr>
              <a:t>Chart Type &amp; Dashboard </a:t>
            </a:r>
            <a:r>
              <a:rPr lang="en-US" sz="3200" dirty="0" smtClean="0">
                <a:solidFill>
                  <a:srgbClr val="002060"/>
                </a:solidFill>
              </a:rPr>
              <a:t>Flow.</a:t>
            </a:r>
          </a:p>
          <a:p>
            <a:pPr marL="514350" indent="-514350" defTabSz="1306221" fontAlgn="auto">
              <a:spcAft>
                <a:spcPts val="0"/>
              </a:spcAft>
              <a:buBlip>
                <a:blip r:embed="rId3"/>
              </a:buBlip>
              <a:defRPr/>
            </a:pPr>
            <a:r>
              <a:rPr lang="en-US" sz="3200" dirty="0" smtClean="0">
                <a:solidFill>
                  <a:srgbClr val="002060"/>
                </a:solidFill>
              </a:rPr>
              <a:t>Data Connection.</a:t>
            </a:r>
          </a:p>
          <a:p>
            <a:pPr marL="514350" indent="-514350" defTabSz="1306221" fontAlgn="auto">
              <a:spcAft>
                <a:spcPts val="0"/>
              </a:spcAft>
              <a:buBlip>
                <a:blip r:embed="rId3"/>
              </a:buBlip>
              <a:defRPr/>
            </a:pPr>
            <a:r>
              <a:rPr lang="en-US" sz="3200" dirty="0" smtClean="0">
                <a:solidFill>
                  <a:srgbClr val="002060"/>
                </a:solidFill>
              </a:rPr>
              <a:t>First Charts.</a:t>
            </a:r>
          </a:p>
          <a:p>
            <a:pPr marL="514350" indent="-514350" defTabSz="1306221" fontAlgn="auto">
              <a:spcAft>
                <a:spcPts val="0"/>
              </a:spcAft>
              <a:buBlip>
                <a:blip r:embed="rId3"/>
              </a:buBlip>
              <a:defRPr/>
            </a:pPr>
            <a:r>
              <a:rPr lang="en-US" sz="3200" dirty="0" smtClean="0">
                <a:solidFill>
                  <a:srgbClr val="002060"/>
                </a:solidFill>
              </a:rPr>
              <a:t>Further Resources.</a:t>
            </a:r>
            <a:endParaRPr lang="en-US" sz="3200" dirty="0">
              <a:solidFill>
                <a:srgbClr val="002060"/>
              </a:solidFill>
            </a:endParaRPr>
          </a:p>
        </p:txBody>
      </p:sp>
      <p:sp>
        <p:nvSpPr>
          <p:cNvPr id="2" name="Text Placeholder 1"/>
          <p:cNvSpPr>
            <a:spLocks noGrp="1"/>
          </p:cNvSpPr>
          <p:nvPr>
            <p:ph type="body" sz="quarter" idx="13"/>
          </p:nvPr>
        </p:nvSpPr>
        <p:spPr>
          <a:xfrm>
            <a:off x="712787" y="610465"/>
            <a:ext cx="13244512" cy="492443"/>
          </a:xfrm>
        </p:spPr>
        <p:txBody>
          <a:bodyPr/>
          <a:lstStyle/>
          <a:p>
            <a:pPr algn="ctr" defTabSz="1306221" fontAlgn="auto">
              <a:spcAft>
                <a:spcPts val="0"/>
              </a:spcAft>
              <a:defRPr/>
            </a:pPr>
            <a:r>
              <a:rPr lang="en-US" sz="4000" dirty="0" smtClean="0">
                <a:solidFill>
                  <a:srgbClr val="002060"/>
                </a:solidFill>
                <a:ea typeface="+mn-ea"/>
              </a:rPr>
              <a:t>AGENDA.</a:t>
            </a:r>
            <a:endParaRPr lang="en-US" sz="4000" dirty="0">
              <a:solidFill>
                <a:srgbClr val="002060"/>
              </a:solidFill>
              <a:ea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897C3B8-3D9C-4E71-A846-100D3983D23B}"/>
              </a:ext>
            </a:extLst>
          </p:cNvPr>
          <p:cNvSpPr txBox="1"/>
          <p:nvPr/>
        </p:nvSpPr>
        <p:spPr>
          <a:xfrm>
            <a:off x="2221213" y="2334849"/>
            <a:ext cx="10187973" cy="1938992"/>
          </a:xfrm>
          <a:prstGeom prst="rect">
            <a:avLst/>
          </a:prstGeom>
          <a:noFill/>
        </p:spPr>
        <p:txBody>
          <a:bodyPr wrap="square" rtlCol="0">
            <a:spAutoFit/>
          </a:bodyPr>
          <a:lstStyle/>
          <a:p>
            <a:r>
              <a:rPr lang="en-US" sz="4000" dirty="0">
                <a:solidFill>
                  <a:srgbClr val="002060"/>
                </a:solidFill>
                <a:latin typeface="+mj-lt"/>
              </a:rPr>
              <a:t>A concise, descriptive title can make a huge difference in garnering attention and making a chart more memorable</a:t>
            </a:r>
          </a:p>
        </p:txBody>
      </p:sp>
    </p:spTree>
    <p:extLst>
      <p:ext uri="{BB962C8B-B14F-4D97-AF65-F5344CB8AC3E}">
        <p14:creationId xmlns:p14="http://schemas.microsoft.com/office/powerpoint/2010/main" val="967275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CE3535CA-5983-4117-97BD-7A60C4810F6F}"/>
              </a:ext>
            </a:extLst>
          </p:cNvPr>
          <p:cNvSpPr txBox="1">
            <a:spLocks/>
          </p:cNvSpPr>
          <p:nvPr/>
        </p:nvSpPr>
        <p:spPr>
          <a:xfrm>
            <a:off x="710057" y="437116"/>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b="1" dirty="0" smtClean="0">
                <a:solidFill>
                  <a:srgbClr val="002060"/>
                </a:solidFill>
                <a:latin typeface="+mj-lt"/>
              </a:rPr>
              <a:t>WHICH TITLE IS MORE IMPACTFUL?</a:t>
            </a:r>
            <a:endParaRPr lang="en-US" b="1" dirty="0">
              <a:solidFill>
                <a:srgbClr val="002060"/>
              </a:solidFill>
              <a:latin typeface="+mj-lt"/>
            </a:endParaRPr>
          </a:p>
        </p:txBody>
      </p:sp>
      <p:sp>
        <p:nvSpPr>
          <p:cNvPr id="6" name="Text Placeholder 1">
            <a:extLst>
              <a:ext uri="{FF2B5EF4-FFF2-40B4-BE49-F238E27FC236}">
                <a16:creationId xmlns="" xmlns:a16="http://schemas.microsoft.com/office/drawing/2014/main" id="{4DD4D6B5-60A9-413B-BD07-568F861C40EA}"/>
              </a:ext>
            </a:extLst>
          </p:cNvPr>
          <p:cNvSpPr txBox="1">
            <a:spLocks/>
          </p:cNvSpPr>
          <p:nvPr/>
        </p:nvSpPr>
        <p:spPr>
          <a:xfrm>
            <a:off x="818707" y="1597602"/>
            <a:ext cx="12992988" cy="38005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endParaRPr lang="en-US" b="1" dirty="0">
              <a:solidFill>
                <a:srgbClr val="002060"/>
              </a:solidFill>
              <a:latin typeface="+mj-lt"/>
            </a:endParaRPr>
          </a:p>
        </p:txBody>
      </p:sp>
      <p:pic>
        <p:nvPicPr>
          <p:cNvPr id="7" name="Picture 6">
            <a:extLst>
              <a:ext uri="{FF2B5EF4-FFF2-40B4-BE49-F238E27FC236}">
                <a16:creationId xmlns="" xmlns:a16="http://schemas.microsoft.com/office/drawing/2014/main" id="{5382F0F7-A333-48CD-9171-9504A5A12D0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0057" y="1175780"/>
            <a:ext cx="6400800" cy="6025120"/>
          </a:xfrm>
          <a:prstGeom prst="rect">
            <a:avLst/>
          </a:prstGeom>
        </p:spPr>
      </p:pic>
      <p:pic>
        <p:nvPicPr>
          <p:cNvPr id="8" name="Picture 7">
            <a:extLst>
              <a:ext uri="{FF2B5EF4-FFF2-40B4-BE49-F238E27FC236}">
                <a16:creationId xmlns="" xmlns:a16="http://schemas.microsoft.com/office/drawing/2014/main" id="{4FABE36F-8EED-4097-ADB6-BA15FBCC1DB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46775" y="1175780"/>
            <a:ext cx="6705600" cy="4737100"/>
          </a:xfrm>
          <a:prstGeom prst="rect">
            <a:avLst/>
          </a:prstGeom>
        </p:spPr>
      </p:pic>
    </p:spTree>
    <p:extLst>
      <p:ext uri="{BB962C8B-B14F-4D97-AF65-F5344CB8AC3E}">
        <p14:creationId xmlns:p14="http://schemas.microsoft.com/office/powerpoint/2010/main" val="535233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F7BA986C-4FEA-406F-B6AA-237022A608D6}"/>
              </a:ext>
            </a:extLst>
          </p:cNvPr>
          <p:cNvSpPr txBox="1">
            <a:spLocks/>
          </p:cNvSpPr>
          <p:nvPr/>
        </p:nvSpPr>
        <p:spPr>
          <a:xfrm>
            <a:off x="680653" y="342143"/>
            <a:ext cx="13269093" cy="57708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sz="4800" b="1" dirty="0" smtClean="0">
                <a:solidFill>
                  <a:srgbClr val="002060"/>
                </a:solidFill>
                <a:latin typeface="+mj-lt"/>
              </a:rPr>
              <a:t>DO YOUR TITLES CAPTURE ATTENTION?</a:t>
            </a:r>
            <a:endParaRPr lang="en-US" sz="4800" b="1" dirty="0">
              <a:solidFill>
                <a:srgbClr val="002060"/>
              </a:solidFill>
              <a:latin typeface="+mj-lt"/>
            </a:endParaRPr>
          </a:p>
        </p:txBody>
      </p:sp>
      <p:pic>
        <p:nvPicPr>
          <p:cNvPr id="4" name="Picture 2">
            <a:extLst>
              <a:ext uri="{FF2B5EF4-FFF2-40B4-BE49-F238E27FC236}">
                <a16:creationId xmlns="" xmlns:a16="http://schemas.microsoft.com/office/drawing/2014/main" id="{619A07B1-8293-49E3-8364-8BB1EDE76C2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1095532" y="1351443"/>
            <a:ext cx="6349366" cy="5616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 xmlns:a16="http://schemas.microsoft.com/office/drawing/2014/main" id="{C105AB54-79EE-44F7-BA5D-CED3A2E1511A}"/>
              </a:ext>
            </a:extLst>
          </p:cNvPr>
          <p:cNvGrpSpPr/>
          <p:nvPr/>
        </p:nvGrpSpPr>
        <p:grpSpPr>
          <a:xfrm>
            <a:off x="5912969" y="1869957"/>
            <a:ext cx="8388819" cy="5728959"/>
            <a:chOff x="2156743" y="1989488"/>
            <a:chExt cx="7144025" cy="4774132"/>
          </a:xfrm>
        </p:grpSpPr>
        <p:pic>
          <p:nvPicPr>
            <p:cNvPr id="7" name="Picture 6">
              <a:extLst>
                <a:ext uri="{FF2B5EF4-FFF2-40B4-BE49-F238E27FC236}">
                  <a16:creationId xmlns="" xmlns:a16="http://schemas.microsoft.com/office/drawing/2014/main" id="{B845C854-162E-45EC-BEDE-6C9A1D2E8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743" y="1989488"/>
              <a:ext cx="7144025" cy="4774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 xmlns:a16="http://schemas.microsoft.com/office/drawing/2014/main" id="{8410D54B-912A-40DC-83AB-D0141B0615E9}"/>
                </a:ext>
              </a:extLst>
            </p:cNvPr>
            <p:cNvSpPr/>
            <p:nvPr/>
          </p:nvSpPr>
          <p:spPr>
            <a:xfrm>
              <a:off x="2156743" y="2042964"/>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dirty="0">
                <a:solidFill>
                  <a:srgbClr val="002060"/>
                </a:solidFill>
                <a:latin typeface="+mj-lt"/>
              </a:endParaRPr>
            </a:p>
          </p:txBody>
        </p:sp>
      </p:grpSp>
      <p:grpSp>
        <p:nvGrpSpPr>
          <p:cNvPr id="9" name="Group 8">
            <a:extLst>
              <a:ext uri="{FF2B5EF4-FFF2-40B4-BE49-F238E27FC236}">
                <a16:creationId xmlns="" xmlns:a16="http://schemas.microsoft.com/office/drawing/2014/main" id="{E49A2985-F8D0-4D35-B848-B25B75898491}"/>
              </a:ext>
            </a:extLst>
          </p:cNvPr>
          <p:cNvGrpSpPr/>
          <p:nvPr/>
        </p:nvGrpSpPr>
        <p:grpSpPr>
          <a:xfrm>
            <a:off x="4270215" y="3043238"/>
            <a:ext cx="3773648" cy="4929187"/>
            <a:chOff x="1973112" y="4384092"/>
            <a:chExt cx="3003699" cy="4399252"/>
          </a:xfrm>
        </p:grpSpPr>
        <p:pic>
          <p:nvPicPr>
            <p:cNvPr id="10" name="Picture 9">
              <a:extLst>
                <a:ext uri="{FF2B5EF4-FFF2-40B4-BE49-F238E27FC236}">
                  <a16:creationId xmlns="" xmlns:a16="http://schemas.microsoft.com/office/drawing/2014/main" id="{FE92DF4F-EA43-477C-B7DE-88905FE5D7A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73112" y="4384092"/>
              <a:ext cx="3003699" cy="4399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 xmlns:a16="http://schemas.microsoft.com/office/drawing/2014/main" id="{3323D9C6-061C-4F54-8598-833D737BD48D}"/>
                </a:ext>
              </a:extLst>
            </p:cNvPr>
            <p:cNvSpPr/>
            <p:nvPr/>
          </p:nvSpPr>
          <p:spPr>
            <a:xfrm>
              <a:off x="2380837" y="4551796"/>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a:solidFill>
                  <a:srgbClr val="002060"/>
                </a:solidFill>
                <a:latin typeface="+mj-lt"/>
              </a:endParaRPr>
            </a:p>
          </p:txBody>
        </p:sp>
      </p:grpSp>
      <p:sp>
        <p:nvSpPr>
          <p:cNvPr id="12" name="Rectangle 11">
            <a:extLst>
              <a:ext uri="{FF2B5EF4-FFF2-40B4-BE49-F238E27FC236}">
                <a16:creationId xmlns="" xmlns:a16="http://schemas.microsoft.com/office/drawing/2014/main" id="{09207B22-E8C8-43AA-BB1C-AF5D79AABC93}"/>
              </a:ext>
            </a:extLst>
          </p:cNvPr>
          <p:cNvSpPr/>
          <p:nvPr/>
        </p:nvSpPr>
        <p:spPr>
          <a:xfrm>
            <a:off x="2343150" y="1351443"/>
            <a:ext cx="3857625" cy="391632"/>
          </a:xfrm>
          <a:prstGeom prst="rect">
            <a:avLst/>
          </a:prstGeom>
          <a:noFill/>
          <a:ln w="571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002060"/>
              </a:solidFill>
              <a:latin typeface="+mj-lt"/>
            </a:endParaRPr>
          </a:p>
        </p:txBody>
      </p:sp>
    </p:spTree>
    <p:extLst>
      <p:ext uri="{BB962C8B-B14F-4D97-AF65-F5344CB8AC3E}">
        <p14:creationId xmlns:p14="http://schemas.microsoft.com/office/powerpoint/2010/main" val="8832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76B4FC1-0861-417D-AE8D-3D55B412DD86}"/>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b="1" dirty="0" smtClean="0">
                <a:solidFill>
                  <a:srgbClr val="002060"/>
                </a:solidFill>
              </a:rPr>
              <a:t>CONTEXT IS NOT JUST IN THE TITLE</a:t>
            </a:r>
            <a:endParaRPr lang="en-US" b="1" dirty="0">
              <a:solidFill>
                <a:srgbClr val="002060"/>
              </a:solidFill>
            </a:endParaRPr>
          </a:p>
        </p:txBody>
      </p:sp>
      <p:pic>
        <p:nvPicPr>
          <p:cNvPr id="4" name="Picture 3">
            <a:extLst>
              <a:ext uri="{FF2B5EF4-FFF2-40B4-BE49-F238E27FC236}">
                <a16:creationId xmlns="" xmlns:a16="http://schemas.microsoft.com/office/drawing/2014/main" id="{0CC72DC6-54C7-4518-8EA9-72F71F5962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78300" y="1403349"/>
            <a:ext cx="8406130" cy="5668963"/>
          </a:xfrm>
          <a:prstGeom prst="rect">
            <a:avLst/>
          </a:prstGeom>
        </p:spPr>
      </p:pic>
      <p:cxnSp>
        <p:nvCxnSpPr>
          <p:cNvPr id="6" name="Straight Arrow Connector 5">
            <a:extLst>
              <a:ext uri="{FF2B5EF4-FFF2-40B4-BE49-F238E27FC236}">
                <a16:creationId xmlns="" xmlns:a16="http://schemas.microsoft.com/office/drawing/2014/main" id="{C40C5F62-C90F-462E-A6A3-FD087ED3E8A7}"/>
              </a:ext>
            </a:extLst>
          </p:cNvPr>
          <p:cNvCxnSpPr/>
          <p:nvPr/>
        </p:nvCxnSpPr>
        <p:spPr>
          <a:xfrm flipV="1">
            <a:off x="2600325" y="5872163"/>
            <a:ext cx="1757363" cy="414337"/>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 xmlns:a16="http://schemas.microsoft.com/office/drawing/2014/main" id="{E9812028-02E6-4500-AF64-74B4B9C87DD9}"/>
              </a:ext>
            </a:extLst>
          </p:cNvPr>
          <p:cNvCxnSpPr/>
          <p:nvPr/>
        </p:nvCxnSpPr>
        <p:spPr>
          <a:xfrm flipV="1">
            <a:off x="5300663" y="6729413"/>
            <a:ext cx="442912" cy="62865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 xmlns:a16="http://schemas.microsoft.com/office/drawing/2014/main" id="{D40A4C19-3291-4694-9159-5BF1F918E760}"/>
              </a:ext>
            </a:extLst>
          </p:cNvPr>
          <p:cNvCxnSpPr/>
          <p:nvPr/>
        </p:nvCxnSpPr>
        <p:spPr>
          <a:xfrm>
            <a:off x="2743200" y="2143125"/>
            <a:ext cx="1435100" cy="11430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2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 xmlns:a16="http://schemas.microsoft.com/office/drawing/2014/main" id="{3BB0E049-2C94-4BFD-B398-0401AB7A3403}"/>
              </a:ext>
            </a:extLst>
          </p:cNvPr>
          <p:cNvSpPr txBox="1">
            <a:spLocks/>
          </p:cNvSpPr>
          <p:nvPr/>
        </p:nvSpPr>
        <p:spPr>
          <a:xfrm>
            <a:off x="691381" y="381001"/>
            <a:ext cx="13269093" cy="83026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sz="4800" b="1" dirty="0" smtClean="0">
                <a:solidFill>
                  <a:srgbClr val="002060"/>
                </a:solidFill>
                <a:latin typeface="+mj-lt"/>
              </a:rPr>
              <a:t>ADDING ADDITIONAL CONTEXT</a:t>
            </a:r>
            <a:endParaRPr lang="en-US" sz="4800" b="1" dirty="0">
              <a:solidFill>
                <a:srgbClr val="002060"/>
              </a:solidFill>
              <a:latin typeface="+mj-lt"/>
            </a:endParaRPr>
          </a:p>
        </p:txBody>
      </p:sp>
      <p:pic>
        <p:nvPicPr>
          <p:cNvPr id="4" name="Picture 3">
            <a:extLst>
              <a:ext uri="{FF2B5EF4-FFF2-40B4-BE49-F238E27FC236}">
                <a16:creationId xmlns="" xmlns:a16="http://schemas.microsoft.com/office/drawing/2014/main" id="{B664949B-BDBA-43F6-96B6-4DE9F2D0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68880" y="1477962"/>
            <a:ext cx="8273734" cy="5722938"/>
          </a:xfrm>
          <a:prstGeom prst="rect">
            <a:avLst/>
          </a:prstGeom>
        </p:spPr>
      </p:pic>
      <p:cxnSp>
        <p:nvCxnSpPr>
          <p:cNvPr id="6" name="Straight Arrow Connector 5">
            <a:extLst>
              <a:ext uri="{FF2B5EF4-FFF2-40B4-BE49-F238E27FC236}">
                <a16:creationId xmlns="" xmlns:a16="http://schemas.microsoft.com/office/drawing/2014/main" id="{92DC6F2C-F568-4396-9603-F8A7221889E1}"/>
              </a:ext>
            </a:extLst>
          </p:cNvPr>
          <p:cNvCxnSpPr>
            <a:cxnSpLocks/>
          </p:cNvCxnSpPr>
          <p:nvPr/>
        </p:nvCxnSpPr>
        <p:spPr>
          <a:xfrm>
            <a:off x="957263" y="1914525"/>
            <a:ext cx="1385887" cy="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 xmlns:a16="http://schemas.microsoft.com/office/drawing/2014/main" id="{0FC1C0C7-A002-4C10-83E5-21800BEB6BE2}"/>
              </a:ext>
            </a:extLst>
          </p:cNvPr>
          <p:cNvCxnSpPr>
            <a:cxnSpLocks/>
          </p:cNvCxnSpPr>
          <p:nvPr/>
        </p:nvCxnSpPr>
        <p:spPr>
          <a:xfrm>
            <a:off x="2057401" y="6229351"/>
            <a:ext cx="1385887" cy="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239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A close up of a map&#10;&#10;Description automatically generated">
            <a:extLst>
              <a:ext uri="{FF2B5EF4-FFF2-40B4-BE49-F238E27FC236}">
                <a16:creationId xmlns="" xmlns:a16="http://schemas.microsoft.com/office/drawing/2014/main" id="{EA110778-54F6-463B-90D6-696C465BD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99134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2050" name="Picture 2" descr="The Tableau start 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1189469"/>
            <a:ext cx="10534650" cy="5668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 xmlns:a16="http://schemas.microsoft.com/office/drawing/2014/main" id="{FF4BCB7C-622E-4B91-8932-6DDC7F2066AE}"/>
              </a:ext>
            </a:extLst>
          </p:cNvPr>
          <p:cNvSpPr txBox="1">
            <a:spLocks/>
          </p:cNvSpPr>
          <p:nvPr/>
        </p:nvSpPr>
        <p:spPr>
          <a:xfrm>
            <a:off x="818706" y="281644"/>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a:buNone/>
            </a:pPr>
            <a:r>
              <a:rPr lang="en-US" sz="4800" b="1" dirty="0" smtClean="0">
                <a:solidFill>
                  <a:srgbClr val="002060"/>
                </a:solidFill>
                <a:latin typeface="+mj-lt"/>
              </a:rPr>
              <a:t>CONNECTING DATA.</a:t>
            </a:r>
            <a:endParaRPr lang="en-US" sz="4800" b="1" dirty="0">
              <a:solidFill>
                <a:srgbClr val="002060"/>
              </a:solidFill>
              <a:latin typeface="+mj-lt"/>
            </a:endParaRPr>
          </a:p>
        </p:txBody>
      </p:sp>
      <p:pic>
        <p:nvPicPr>
          <p:cNvPr id="2052" name="Picture 4" descr="An icon of the Tablea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844550"/>
            <a:ext cx="28575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546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
        <p:nvSpPr>
          <p:cNvPr id="3" name="Text Placeholder 1"/>
          <p:cNvSpPr txBox="1">
            <a:spLocks/>
          </p:cNvSpPr>
          <p:nvPr/>
        </p:nvSpPr>
        <p:spPr>
          <a:xfrm>
            <a:off x="712787" y="610465"/>
            <a:ext cx="13244512" cy="772858"/>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221" fontAlgn="auto">
              <a:spcAft>
                <a:spcPts val="0"/>
              </a:spcAft>
              <a:buNone/>
              <a:defRPr/>
            </a:pPr>
            <a:r>
              <a:rPr lang="en-US" sz="4000" dirty="0" smtClean="0">
                <a:solidFill>
                  <a:srgbClr val="002060"/>
                </a:solidFill>
                <a:ea typeface="+mn-ea"/>
              </a:rPr>
              <a:t>WHY TABLEAU</a:t>
            </a:r>
            <a:endParaRPr lang="en-US" sz="4000" dirty="0">
              <a:solidFill>
                <a:srgbClr val="002060"/>
              </a:solidFill>
              <a:ea typeface="+mn-ea"/>
            </a:endParaRPr>
          </a:p>
        </p:txBody>
      </p:sp>
      <p:sp>
        <p:nvSpPr>
          <p:cNvPr id="2" name="Rectangle 1"/>
          <p:cNvSpPr/>
          <p:nvPr/>
        </p:nvSpPr>
        <p:spPr>
          <a:xfrm>
            <a:off x="712787" y="1816524"/>
            <a:ext cx="9519138" cy="3970318"/>
          </a:xfrm>
          <a:prstGeom prst="rect">
            <a:avLst/>
          </a:prstGeom>
        </p:spPr>
        <p:txBody>
          <a:bodyPr wrap="square">
            <a:spAutoFit/>
          </a:bodyPr>
          <a:lstStyle/>
          <a:p>
            <a:r>
              <a:rPr lang="en-GB" sz="2800" dirty="0"/>
              <a:t>Here's the story</a:t>
            </a:r>
            <a:r>
              <a:rPr lang="en-GB" sz="2800" dirty="0" smtClean="0"/>
              <a:t>...</a:t>
            </a:r>
          </a:p>
          <a:p>
            <a:endParaRPr lang="en-GB" sz="2800" dirty="0"/>
          </a:p>
          <a:p>
            <a:pPr algn="just"/>
            <a:r>
              <a:rPr lang="en-GB" sz="2800" dirty="0"/>
              <a:t>Suppose you are an employee for a large retail chain. Your manager just got the quarterly sales report, and noticed that sales seem better for some products than for others and profit in some areas is not doing as well as she had expected. Your boss is interested in the bottom line: It's your job to look at overall sales and profitability to see if you can find out what's driving these numbers.</a:t>
            </a:r>
          </a:p>
        </p:txBody>
      </p:sp>
      <p:pic>
        <p:nvPicPr>
          <p:cNvPr id="1026" name="Picture 2" descr="hand drawn doodle confusion person concept. illustration icon isolated  4996585 Vector Art at Vecteezy"/>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530119" y="2020424"/>
            <a:ext cx="3766418" cy="376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18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
        <p:nvSpPr>
          <p:cNvPr id="3" name="Text Placeholder 1"/>
          <p:cNvSpPr txBox="1">
            <a:spLocks/>
          </p:cNvSpPr>
          <p:nvPr/>
        </p:nvSpPr>
        <p:spPr>
          <a:xfrm>
            <a:off x="712787" y="610465"/>
            <a:ext cx="13244512" cy="772858"/>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ctr" defTabSz="1306221" fontAlgn="auto">
              <a:spcAft>
                <a:spcPts val="0"/>
              </a:spcAft>
              <a:buNone/>
              <a:defRPr/>
            </a:pPr>
            <a:r>
              <a:rPr lang="en-US" sz="4000" dirty="0" smtClean="0">
                <a:solidFill>
                  <a:srgbClr val="002060"/>
                </a:solidFill>
                <a:ea typeface="+mn-ea"/>
              </a:rPr>
              <a:t>WHAT IS TABLEAU</a:t>
            </a:r>
            <a:endParaRPr lang="en-US" sz="4000" dirty="0">
              <a:solidFill>
                <a:srgbClr val="002060"/>
              </a:solidFill>
              <a:ea typeface="+mn-ea"/>
            </a:endParaRPr>
          </a:p>
        </p:txBody>
      </p:sp>
      <p:sp>
        <p:nvSpPr>
          <p:cNvPr id="2" name="Rectangle 1"/>
          <p:cNvSpPr/>
          <p:nvPr/>
        </p:nvSpPr>
        <p:spPr>
          <a:xfrm>
            <a:off x="1660048" y="2194560"/>
            <a:ext cx="11349990" cy="3293209"/>
          </a:xfrm>
          <a:prstGeom prst="rect">
            <a:avLst/>
          </a:prstGeom>
        </p:spPr>
        <p:txBody>
          <a:bodyPr wrap="square">
            <a:spAutoFit/>
          </a:bodyPr>
          <a:lstStyle/>
          <a:p>
            <a:r>
              <a:rPr lang="en-GB" dirty="0"/>
              <a:t>Tableau is a data visualization and business intelligence software that helps people see and understand their data. </a:t>
            </a:r>
            <a:endParaRPr lang="en-GB" dirty="0" smtClean="0"/>
          </a:p>
          <a:p>
            <a:endParaRPr lang="en-GB" dirty="0"/>
          </a:p>
          <a:p>
            <a:r>
              <a:rPr lang="en-GB" dirty="0" smtClean="0"/>
              <a:t>It </a:t>
            </a:r>
            <a:r>
              <a:rPr lang="en-GB" dirty="0"/>
              <a:t>allows users to connect to various data sources, create interactive visualizations, and share them with others. </a:t>
            </a:r>
            <a:endParaRPr lang="en-GB" dirty="0" smtClean="0"/>
          </a:p>
          <a:p>
            <a:endParaRPr lang="en-GB" dirty="0"/>
          </a:p>
          <a:p>
            <a:r>
              <a:rPr lang="en-GB" dirty="0" smtClean="0"/>
              <a:t>It </a:t>
            </a:r>
            <a:r>
              <a:rPr lang="en-GB" dirty="0"/>
              <a:t>is used by organizations of all sizes to gain insights from their data and make data-driven decisions.</a:t>
            </a:r>
            <a:endParaRPr lang="en-US" dirty="0"/>
          </a:p>
        </p:txBody>
      </p:sp>
    </p:spTree>
    <p:extLst>
      <p:ext uri="{BB962C8B-B14F-4D97-AF65-F5344CB8AC3E}">
        <p14:creationId xmlns:p14="http://schemas.microsoft.com/office/powerpoint/2010/main" val="373078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710057" y="598699"/>
            <a:ext cx="13269093" cy="492443"/>
          </a:xfrm>
          <a:prstGeom prst="rect">
            <a:avLst/>
          </a:prstGeom>
        </p:spPr>
        <p:txBody>
          <a:bodyPr/>
          <a:lstStyle/>
          <a:p>
            <a:pPr algn="ctr"/>
            <a:r>
              <a:rPr lang="en-US" sz="4000" dirty="0" smtClean="0">
                <a:solidFill>
                  <a:srgbClr val="002060"/>
                </a:solidFill>
              </a:rPr>
              <a:t>WHAT QUESTION ARE YOU TRYING TO ANSWER?</a:t>
            </a:r>
            <a:endParaRPr lang="en-US" sz="4000" dirty="0">
              <a:solidFill>
                <a:srgbClr val="002060"/>
              </a:solidFill>
            </a:endParaRPr>
          </a:p>
        </p:txBody>
      </p:sp>
      <p:grpSp>
        <p:nvGrpSpPr>
          <p:cNvPr id="3" name="Group 2">
            <a:extLst>
              <a:ext uri="{FF2B5EF4-FFF2-40B4-BE49-F238E27FC236}">
                <a16:creationId xmlns="" xmlns:a16="http://schemas.microsoft.com/office/drawing/2014/main" id="{585284B4-94BE-4D67-8BB0-A5624CD76BCC}"/>
              </a:ext>
            </a:extLst>
          </p:cNvPr>
          <p:cNvGrpSpPr/>
          <p:nvPr/>
        </p:nvGrpSpPr>
        <p:grpSpPr>
          <a:xfrm>
            <a:off x="2765713" y="1537855"/>
            <a:ext cx="9098973" cy="5538356"/>
            <a:chOff x="399052" y="339458"/>
            <a:chExt cx="8362818" cy="6371728"/>
          </a:xfrm>
        </p:grpSpPr>
        <p:pic>
          <p:nvPicPr>
            <p:cNvPr id="4" name="Picture 3">
              <a:extLst>
                <a:ext uri="{FF2B5EF4-FFF2-40B4-BE49-F238E27FC236}">
                  <a16:creationId xmlns="" xmlns:a16="http://schemas.microsoft.com/office/drawing/2014/main" id="{206BA562-08B7-4805-8C41-A13B0D46A92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21438237">
              <a:off x="5816706" y="339458"/>
              <a:ext cx="2924628" cy="2313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 xmlns:a16="http://schemas.microsoft.com/office/drawing/2014/main" id="{7A155D62-330E-4834-8528-DCE1B98DC2F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318080">
              <a:off x="2809908" y="418640"/>
              <a:ext cx="3289378" cy="24660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 xmlns:a16="http://schemas.microsoft.com/office/drawing/2014/main" id="{EA633CE3-15D3-4CEF-9956-6AFAFD957C2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5896" y="3768088"/>
              <a:ext cx="3619043" cy="2943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 xmlns:a16="http://schemas.microsoft.com/office/drawing/2014/main" id="{7AA4965B-6E53-43B6-8547-35C1052B84F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1271012">
              <a:off x="399052" y="982586"/>
              <a:ext cx="2996588" cy="24660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 xmlns:a16="http://schemas.microsoft.com/office/drawing/2014/main" id="{06FD798B-8C4B-459A-B15C-A1C5679E1651}"/>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1117623">
              <a:off x="6184140" y="3627470"/>
              <a:ext cx="2577730" cy="2088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 xmlns:a16="http://schemas.microsoft.com/office/drawing/2014/main" id="{35D67323-CAB7-48BD-9881-49D8576B5A9C}"/>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rot="21444532">
              <a:off x="3001035" y="3112516"/>
              <a:ext cx="3656266" cy="2879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2899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4262" y="2302064"/>
            <a:ext cx="13245156" cy="707886"/>
          </a:xfrm>
        </p:spPr>
        <p:txBody>
          <a:bodyPr/>
          <a:lstStyle/>
          <a:p>
            <a:pPr lvl="0" algn="ctr" defTabSz="1306221" fontAlgn="auto">
              <a:lnSpc>
                <a:spcPct val="100000"/>
              </a:lnSpc>
              <a:spcAft>
                <a:spcPts val="0"/>
              </a:spcAft>
            </a:pPr>
            <a:r>
              <a:rPr lang="en-US" sz="4600" dirty="0" smtClean="0">
                <a:solidFill>
                  <a:srgbClr val="002060"/>
                </a:solidFill>
                <a:latin typeface="BentonSans"/>
                <a:ea typeface="+mn-ea"/>
                <a:cs typeface="+mn-cs"/>
              </a:rPr>
              <a:t>CHART TYPES.</a:t>
            </a:r>
            <a:endParaRPr lang="en-US" sz="4600" dirty="0">
              <a:solidFill>
                <a:srgbClr val="002060"/>
              </a:solidFill>
              <a:latin typeface="BentonSans"/>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680653" y="344699"/>
            <a:ext cx="13269093" cy="563167"/>
          </a:xfrm>
          <a:prstGeom prst="rect">
            <a:avLst/>
          </a:prstGeom>
        </p:spPr>
        <p:txBody>
          <a:bodyPr/>
          <a:lstStyle/>
          <a:p>
            <a:pPr algn="ctr" defTabSz="1306221" fontAlgn="auto">
              <a:spcAft>
                <a:spcPts val="0"/>
              </a:spcAft>
              <a:defRPr/>
            </a:pPr>
            <a:r>
              <a:rPr lang="en-US" sz="4400" dirty="0" smtClean="0">
                <a:solidFill>
                  <a:srgbClr val="002060"/>
                </a:solidFill>
              </a:rPr>
              <a:t>DO I HAVE THE RIGHT CHART?</a:t>
            </a:r>
            <a:endParaRPr lang="en-US" sz="4400" dirty="0">
              <a:solidFill>
                <a:srgbClr val="002060"/>
              </a:solidFill>
            </a:endParaRPr>
          </a:p>
        </p:txBody>
      </p:sp>
      <p:pic>
        <p:nvPicPr>
          <p:cNvPr id="4" name="Picture 3" descr="A close up of a map&#10;&#10;Description automatically generated">
            <a:extLst>
              <a:ext uri="{FF2B5EF4-FFF2-40B4-BE49-F238E27FC236}">
                <a16:creationId xmlns="" xmlns:a16="http://schemas.microsoft.com/office/drawing/2014/main" id="{2944F067-1E25-49D9-AFE4-DE7EC8F53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097" y="907866"/>
            <a:ext cx="9694718" cy="6197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53998"/>
          </a:xfrm>
          <a:prstGeom prst="rect">
            <a:avLst/>
          </a:prstGeom>
        </p:spPr>
        <p:txBody>
          <a:bodyPr/>
          <a:lstStyle/>
          <a:p>
            <a:pPr algn="ctr"/>
            <a:r>
              <a:rPr lang="en-US" dirty="0" smtClean="0">
                <a:solidFill>
                  <a:srgbClr val="002060"/>
                </a:solidFill>
              </a:rPr>
              <a:t>COMPARISON.</a:t>
            </a:r>
            <a:endParaRPr lang="en-US" dirty="0">
              <a:solidFill>
                <a:srgbClr val="002060"/>
              </a:solidFill>
            </a:endParaRPr>
          </a:p>
        </p:txBody>
      </p:sp>
      <p:pic>
        <p:nvPicPr>
          <p:cNvPr id="4" name="Picture 3">
            <a:extLst>
              <a:ext uri="{FF2B5EF4-FFF2-40B4-BE49-F238E27FC236}">
                <a16:creationId xmlns="" xmlns:a16="http://schemas.microsoft.com/office/drawing/2014/main" id="{A1A20DD1-ACA6-F241-A265-859A50A727C0}"/>
              </a:ext>
            </a:extLst>
          </p:cNvPr>
          <p:cNvPicPr>
            <a:picLocks noChangeAspect="1"/>
          </p:cNvPicPr>
          <p:nvPr/>
        </p:nvPicPr>
        <p:blipFill>
          <a:blip r:embed="rId3"/>
          <a:stretch>
            <a:fillRect/>
          </a:stretch>
        </p:blipFill>
        <p:spPr>
          <a:xfrm>
            <a:off x="560200" y="1793038"/>
            <a:ext cx="13510000" cy="4985449"/>
          </a:xfrm>
          <a:prstGeom prst="rect">
            <a:avLst/>
          </a:prstGeom>
        </p:spPr>
      </p:pic>
    </p:spTree>
    <p:extLst>
      <p:ext uri="{BB962C8B-B14F-4D97-AF65-F5344CB8AC3E}">
        <p14:creationId xmlns:p14="http://schemas.microsoft.com/office/powerpoint/2010/main" val="1778818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53998"/>
          </a:xfrm>
          <a:prstGeom prst="rect">
            <a:avLst/>
          </a:prstGeom>
        </p:spPr>
        <p:txBody>
          <a:bodyPr/>
          <a:lstStyle/>
          <a:p>
            <a:pPr algn="ctr" defTabSz="1306221" fontAlgn="auto">
              <a:lnSpc>
                <a:spcPct val="80000"/>
              </a:lnSpc>
              <a:spcAft>
                <a:spcPts val="0"/>
              </a:spcAft>
              <a:buFont typeface="Arial" panose="020B0604020202020204" pitchFamily="34" charset="0"/>
              <a:buNone/>
              <a:defRPr/>
            </a:pPr>
            <a:r>
              <a:rPr lang="en-US" dirty="0" smtClean="0">
                <a:solidFill>
                  <a:srgbClr val="002060"/>
                </a:solidFill>
                <a:ea typeface="+mn-ea"/>
              </a:rPr>
              <a:t>COMPOSITION.</a:t>
            </a:r>
            <a:endParaRPr lang="en-US" dirty="0">
              <a:solidFill>
                <a:srgbClr val="002060"/>
              </a:solidFill>
              <a:ea typeface="+mn-ea"/>
            </a:endParaRPr>
          </a:p>
        </p:txBody>
      </p:sp>
      <p:pic>
        <p:nvPicPr>
          <p:cNvPr id="4" name="Picture 3">
            <a:extLst>
              <a:ext uri="{FF2B5EF4-FFF2-40B4-BE49-F238E27FC236}">
                <a16:creationId xmlns="" xmlns:a16="http://schemas.microsoft.com/office/drawing/2014/main" id="{FC561E32-FF17-A24B-9224-270A2A6E1458}"/>
              </a:ext>
            </a:extLst>
          </p:cNvPr>
          <p:cNvPicPr>
            <a:picLocks noChangeAspect="1"/>
          </p:cNvPicPr>
          <p:nvPr/>
        </p:nvPicPr>
        <p:blipFill>
          <a:blip r:embed="rId3"/>
          <a:stretch>
            <a:fillRect/>
          </a:stretch>
        </p:blipFill>
        <p:spPr>
          <a:xfrm>
            <a:off x="392840" y="1601970"/>
            <a:ext cx="13924231" cy="5025660"/>
          </a:xfrm>
          <a:prstGeom prst="rect">
            <a:avLst/>
          </a:prstGeom>
        </p:spPr>
      </p:pic>
    </p:spTree>
    <p:extLst>
      <p:ext uri="{BB962C8B-B14F-4D97-AF65-F5344CB8AC3E}">
        <p14:creationId xmlns:p14="http://schemas.microsoft.com/office/powerpoint/2010/main" val="159594418"/>
      </p:ext>
    </p:extLst>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Viz Design Workshop - final copy for BM</Template>
  <TotalTime>566</TotalTime>
  <Words>427</Words>
  <Application>Microsoft Office PowerPoint</Application>
  <PresentationFormat>Custom</PresentationFormat>
  <Paragraphs>49</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PPT_Corporate_Template_BentonSans_16.9_c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Joyce</dc:creator>
  <cp:lastModifiedBy>Atwine Mugume</cp:lastModifiedBy>
  <cp:revision>19</cp:revision>
  <cp:lastPrinted>2015-11-05T23:58:20Z</cp:lastPrinted>
  <dcterms:created xsi:type="dcterms:W3CDTF">2020-02-06T15:17:05Z</dcterms:created>
  <dcterms:modified xsi:type="dcterms:W3CDTF">2023-01-23T21:26:16Z</dcterms:modified>
</cp:coreProperties>
</file>